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3" r:id="rId64"/>
    <p:sldId id="322" r:id="rId65"/>
    <p:sldId id="324" r:id="rId66"/>
    <p:sldId id="325" r:id="rId67"/>
    <p:sldId id="326" r:id="rId68"/>
    <p:sldId id="328" r:id="rId69"/>
    <p:sldId id="327" r:id="rId70"/>
    <p:sldId id="320" r:id="rId71"/>
    <p:sldId id="329" r:id="rId72"/>
    <p:sldId id="331" r:id="rId73"/>
    <p:sldId id="330" r:id="rId74"/>
    <p:sldId id="332" r:id="rId7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4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4E128D-74CF-F45E-5FF8-C3B8E9FCA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C732C28-312D-4F48-A096-EBA061EE8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C38929-51CD-75B8-66EE-A9CD8F8A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A30D566-098A-E072-87BC-2B3E55A9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42593E-CBAA-3376-5FD8-990EFAEF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4719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41168A-3610-D719-D8DB-CB915DF7C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AFA5C2B-3BA4-946D-9D03-78B2ED210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AA20EC-D3FE-0323-6439-6C929A6A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0AF685-B4DD-6F67-4D6E-3A3F1892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434704-BD7B-8C68-1F15-146DA080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9983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C205D94-48A7-B1C2-82D9-F2A5294D93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B13A04E-4C4C-1214-964D-8910B26C6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B89BAC-1DF2-A3DF-B80F-9720B1A8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C9CBF0-9E07-3A1E-7B2F-46F403550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28FB9C-C310-A5F6-39BA-517922FE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8033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2AC59B-2BBA-0881-4B2F-E79BE13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0C16F3-DA44-5B9E-4C5D-091C3AA7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A8F37B-0936-3C57-0719-110B7A75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FC2832-5FF5-E197-585A-2A1C0495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219744-2149-B480-3E68-6FA30AE4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8828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AFFA0-210B-64C6-4766-BCFC5BA7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E40FCE3-19A1-B0D2-274A-B65DA0891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7DE230-534A-4D19-CD69-AA776BD3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B6CCD6-3796-2D04-CC0C-234CC363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07E7E7-3FAA-A475-F8E6-64743A9F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5688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ACFC9B-6113-F826-B448-CDE31FC5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E647D7-18B8-02C3-A6CF-448A3A41C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C1B3C3-A0FD-85EB-B0D7-8DCACB6D0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ECB964F-D669-FFBF-C84D-2FCFB028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AB7F15-782C-5E04-F589-84BD0AE6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C64544-A02B-4461-0D02-A7CBB62F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472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461689-660D-CA66-0434-5F36CDEE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F5660A-1AA1-8ABA-C272-04406A9D6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8272424-32FC-F4F1-2351-A2BE6FDD4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C72453-8385-1708-31D4-A73E4341B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4085AE9-CD17-26D3-26B2-42878D8FC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4722FB4-BB24-CD67-1BF6-1621F9CB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1A649E0-D980-95E3-EB3F-E864191E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4D9EFE6-1125-095B-C88B-8AE4D10E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8128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68854B-9524-49DC-B157-D03CD707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459C16A-C0D6-6B5B-9579-37479BD6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00968C8-09E8-25EB-BD3B-7AF38185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2DC7632-03BD-80FA-B79F-091E572A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9882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7A47BD8-814B-7B71-AF89-C391CEDE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3CA125E-1D08-1548-04A4-A64D4B6D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2517C20-78EA-B0C0-1FC5-19689762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4414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F1BA18-53C7-BAB1-E211-E61F4CA9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F85081-BE6E-4CA7-DBD9-32233C3E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BF89D28-80FB-C9AD-D0C3-7F6B88AC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3CE3D41-6DB1-212C-5603-3A54C3C9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2B199C1-8CB4-571C-CF30-4404C4A3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AB0A2F3-3220-D503-A4DD-13C2828C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0410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11FEF9-8BF2-F7A8-5C5B-1177DBAE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424ACA4-8767-9230-3862-F1BCDD439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F3B9CD-723B-5C60-8E42-72FD6963D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0109709-32EA-D44E-1DCE-1109B7BD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56F42FB-8D86-D88D-A87C-FC5C8FAB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CC7058C-E30C-D262-C9B6-268A9A60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7545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4C8FC6D-F79D-85AD-D1BB-66B2B0CC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4FB3118-F077-AB4A-7148-0D333EB4E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3B8FC5-1071-8E1E-83AB-5E7591DE9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DA782-D602-4856-AC22-2495726D9C95}" type="datetimeFigureOut">
              <a:rPr lang="en-IN" smtClean="0"/>
              <a:pPr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D5E7FF-BD66-D64E-D28C-5DFF41EBD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8C776B-2074-3B7C-277C-EE6DAE134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D1BB-A8A9-4BD6-A36A-C80B875CE1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20019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190590-FB35-54F9-4E09-6E5CAB4A2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SQL </a:t>
            </a:r>
            <a:br>
              <a:rPr lang="en-IN"/>
            </a:br>
            <a:r>
              <a:rPr lang="en-IN"/>
              <a:t>Day 7 Part 1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411D78-7637-35D4-11FD-81FF975A9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09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0">
            <a:extLst>
              <a:ext uri="{FF2B5EF4-FFF2-40B4-BE49-F238E27FC236}">
                <a16:creationId xmlns:a16="http://schemas.microsoft.com/office/drawing/2014/main" xmlns="" id="{E060ECDF-96D4-F616-A267-47E8903AF4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547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1">
            <a:extLst>
              <a:ext uri="{FF2B5EF4-FFF2-40B4-BE49-F238E27FC236}">
                <a16:creationId xmlns:a16="http://schemas.microsoft.com/office/drawing/2014/main" xmlns="" id="{A3EB773B-1019-CEC6-3EF3-83095EA7F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79538"/>
            <a:ext cx="12192000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977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2">
            <a:extLst>
              <a:ext uri="{FF2B5EF4-FFF2-40B4-BE49-F238E27FC236}">
                <a16:creationId xmlns:a16="http://schemas.microsoft.com/office/drawing/2014/main" xmlns="" id="{6A0E9F96-9316-1B49-45BF-5BB0EC612B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68463"/>
            <a:ext cx="12192000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8060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3">
            <a:extLst>
              <a:ext uri="{FF2B5EF4-FFF2-40B4-BE49-F238E27FC236}">
                <a16:creationId xmlns:a16="http://schemas.microsoft.com/office/drawing/2014/main" xmlns="" id="{9976EA9A-7C4F-0E9F-7856-7D2BAC4D41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362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4">
            <a:extLst>
              <a:ext uri="{FF2B5EF4-FFF2-40B4-BE49-F238E27FC236}">
                <a16:creationId xmlns:a16="http://schemas.microsoft.com/office/drawing/2014/main" xmlns="" id="{E354549F-6D33-E2C5-4BED-E595C1591D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600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5">
            <a:extLst>
              <a:ext uri="{FF2B5EF4-FFF2-40B4-BE49-F238E27FC236}">
                <a16:creationId xmlns:a16="http://schemas.microsoft.com/office/drawing/2014/main" xmlns="" id="{05F036E9-0EE7-320C-6214-BEBE285517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170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6">
            <a:extLst>
              <a:ext uri="{FF2B5EF4-FFF2-40B4-BE49-F238E27FC236}">
                <a16:creationId xmlns:a16="http://schemas.microsoft.com/office/drawing/2014/main" xmlns="" id="{CF246903-8CF1-9E7A-2470-275ADA5BCF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573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7">
            <a:extLst>
              <a:ext uri="{FF2B5EF4-FFF2-40B4-BE49-F238E27FC236}">
                <a16:creationId xmlns:a16="http://schemas.microsoft.com/office/drawing/2014/main" xmlns="" id="{DC6607FC-EB18-EE03-3C7B-9EB3B36F6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0497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8">
            <a:extLst>
              <a:ext uri="{FF2B5EF4-FFF2-40B4-BE49-F238E27FC236}">
                <a16:creationId xmlns:a16="http://schemas.microsoft.com/office/drawing/2014/main" xmlns="" id="{8E15F28E-39FB-4245-A2F7-25CD89C217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12763"/>
            <a:ext cx="12192000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02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19">
            <a:extLst>
              <a:ext uri="{FF2B5EF4-FFF2-40B4-BE49-F238E27FC236}">
                <a16:creationId xmlns:a16="http://schemas.microsoft.com/office/drawing/2014/main" xmlns="" id="{E6E68EA9-BCE2-1E81-CC22-B8905D4DA7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9088"/>
            <a:ext cx="1219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203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1">
            <a:extLst>
              <a:ext uri="{FF2B5EF4-FFF2-40B4-BE49-F238E27FC236}">
                <a16:creationId xmlns:a16="http://schemas.microsoft.com/office/drawing/2014/main" xmlns="" id="{603A807E-7C01-52EB-7400-D20C522926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62075"/>
            <a:ext cx="12192000" cy="41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759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0">
            <a:extLst>
              <a:ext uri="{FF2B5EF4-FFF2-40B4-BE49-F238E27FC236}">
                <a16:creationId xmlns:a16="http://schemas.microsoft.com/office/drawing/2014/main" xmlns="" id="{CAAE9BFE-6FF0-CA93-699F-EEE107237A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864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1">
            <a:extLst>
              <a:ext uri="{FF2B5EF4-FFF2-40B4-BE49-F238E27FC236}">
                <a16:creationId xmlns:a16="http://schemas.microsoft.com/office/drawing/2014/main" xmlns="" id="{CF7716E3-4C80-2979-D85D-BDE45FA601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2833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2">
            <a:extLst>
              <a:ext uri="{FF2B5EF4-FFF2-40B4-BE49-F238E27FC236}">
                <a16:creationId xmlns:a16="http://schemas.microsoft.com/office/drawing/2014/main" xmlns="" id="{AA91E1B4-9459-D01F-04AB-AA4D07898D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301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4">
            <a:extLst>
              <a:ext uri="{FF2B5EF4-FFF2-40B4-BE49-F238E27FC236}">
                <a16:creationId xmlns:a16="http://schemas.microsoft.com/office/drawing/2014/main" xmlns="" id="{F8AFEAC0-EC79-9428-A022-B075554F4C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739900"/>
            <a:ext cx="12192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739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5">
            <a:extLst>
              <a:ext uri="{FF2B5EF4-FFF2-40B4-BE49-F238E27FC236}">
                <a16:creationId xmlns:a16="http://schemas.microsoft.com/office/drawing/2014/main" xmlns="" id="{7816A775-44E0-64C8-05FF-4DC14B0852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14475"/>
            <a:ext cx="12192000" cy="38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612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6">
            <a:extLst>
              <a:ext uri="{FF2B5EF4-FFF2-40B4-BE49-F238E27FC236}">
                <a16:creationId xmlns:a16="http://schemas.microsoft.com/office/drawing/2014/main" xmlns="" id="{83AA778F-4CE1-4EBE-E191-657DACD73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4215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7">
            <a:extLst>
              <a:ext uri="{FF2B5EF4-FFF2-40B4-BE49-F238E27FC236}">
                <a16:creationId xmlns:a16="http://schemas.microsoft.com/office/drawing/2014/main" xmlns="" id="{D5150349-CE9B-B083-2A47-2A5748F2FC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3418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8">
            <a:extLst>
              <a:ext uri="{FF2B5EF4-FFF2-40B4-BE49-F238E27FC236}">
                <a16:creationId xmlns:a16="http://schemas.microsoft.com/office/drawing/2014/main" xmlns="" id="{C8D70762-D0D6-AF16-B90B-A2B074BAB5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861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29">
            <a:extLst>
              <a:ext uri="{FF2B5EF4-FFF2-40B4-BE49-F238E27FC236}">
                <a16:creationId xmlns:a16="http://schemas.microsoft.com/office/drawing/2014/main" xmlns="" id="{9544CEC4-0FC7-75CD-5E8D-05E42F1CB4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7034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30">
            <a:extLst>
              <a:ext uri="{FF2B5EF4-FFF2-40B4-BE49-F238E27FC236}">
                <a16:creationId xmlns:a16="http://schemas.microsoft.com/office/drawing/2014/main" xmlns="" id="{ECA38AC9-795A-09AD-D6CD-B03BF0B12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189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3">
            <a:extLst>
              <a:ext uri="{FF2B5EF4-FFF2-40B4-BE49-F238E27FC236}">
                <a16:creationId xmlns:a16="http://schemas.microsoft.com/office/drawing/2014/main" xmlns="" id="{B6770CEB-5588-9780-174D-FBF7973D3B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6133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9AA1E-DC7E-EA3D-83C4-B9DC3E737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SQL</a:t>
            </a:r>
            <a:br>
              <a:rPr lang="en-IN"/>
            </a:br>
            <a:r>
              <a:rPr lang="en-IN"/>
              <a:t>Day 7 Part 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09EC106-EE2D-6CC9-B06F-D87B3C0A8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91580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1">
            <a:extLst>
              <a:ext uri="{FF2B5EF4-FFF2-40B4-BE49-F238E27FC236}">
                <a16:creationId xmlns:a16="http://schemas.microsoft.com/office/drawing/2014/main" xmlns="" id="{AA43B2AD-1369-4803-6DEB-4B3898233B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51000"/>
            <a:ext cx="121920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4058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2">
            <a:extLst>
              <a:ext uri="{FF2B5EF4-FFF2-40B4-BE49-F238E27FC236}">
                <a16:creationId xmlns:a16="http://schemas.microsoft.com/office/drawing/2014/main" xmlns="" id="{52494694-3CE7-1302-C487-5D7D4F8FF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293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3">
            <a:extLst>
              <a:ext uri="{FF2B5EF4-FFF2-40B4-BE49-F238E27FC236}">
                <a16:creationId xmlns:a16="http://schemas.microsoft.com/office/drawing/2014/main" xmlns="" id="{B18C9118-36C5-279A-EB89-6BE7F521B6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4425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4">
            <a:extLst>
              <a:ext uri="{FF2B5EF4-FFF2-40B4-BE49-F238E27FC236}">
                <a16:creationId xmlns:a16="http://schemas.microsoft.com/office/drawing/2014/main" xmlns="" id="{6E74FB8A-77E1-5049-5EB3-1AD22EEB87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359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5">
            <a:extLst>
              <a:ext uri="{FF2B5EF4-FFF2-40B4-BE49-F238E27FC236}">
                <a16:creationId xmlns:a16="http://schemas.microsoft.com/office/drawing/2014/main" xmlns="" id="{1C8CF986-D01F-1A43-21EC-A360495183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6465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6">
            <a:extLst>
              <a:ext uri="{FF2B5EF4-FFF2-40B4-BE49-F238E27FC236}">
                <a16:creationId xmlns:a16="http://schemas.microsoft.com/office/drawing/2014/main" xmlns="" id="{773F1E04-005D-EA3B-1119-4ADBEA7556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4219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7">
            <a:extLst>
              <a:ext uri="{FF2B5EF4-FFF2-40B4-BE49-F238E27FC236}">
                <a16:creationId xmlns:a16="http://schemas.microsoft.com/office/drawing/2014/main" xmlns="" id="{AFAA81CF-8732-CD1B-CCA5-440B7993D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90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8">
            <a:extLst>
              <a:ext uri="{FF2B5EF4-FFF2-40B4-BE49-F238E27FC236}">
                <a16:creationId xmlns:a16="http://schemas.microsoft.com/office/drawing/2014/main" xmlns="" id="{633ADECF-DBC7-9FF2-6F67-C8BFAD93E7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7822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09">
            <a:extLst>
              <a:ext uri="{FF2B5EF4-FFF2-40B4-BE49-F238E27FC236}">
                <a16:creationId xmlns:a16="http://schemas.microsoft.com/office/drawing/2014/main" xmlns="" id="{0E8F856C-37BD-0770-2E1B-551E5D511A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753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4">
            <a:extLst>
              <a:ext uri="{FF2B5EF4-FFF2-40B4-BE49-F238E27FC236}">
                <a16:creationId xmlns:a16="http://schemas.microsoft.com/office/drawing/2014/main" xmlns="" id="{622E6EB6-08C6-4E82-758E-97AC38109B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6258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1">
            <a:extLst>
              <a:ext uri="{FF2B5EF4-FFF2-40B4-BE49-F238E27FC236}">
                <a16:creationId xmlns:a16="http://schemas.microsoft.com/office/drawing/2014/main" xmlns="" id="{BA6B94EC-806F-339E-2D84-8EEB661940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70025"/>
            <a:ext cx="12192000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4465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3">
            <a:extLst>
              <a:ext uri="{FF2B5EF4-FFF2-40B4-BE49-F238E27FC236}">
                <a16:creationId xmlns:a16="http://schemas.microsoft.com/office/drawing/2014/main" xmlns="" id="{9AFA54F5-2BD6-2678-D786-6ED80D5489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3003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4">
            <a:extLst>
              <a:ext uri="{FF2B5EF4-FFF2-40B4-BE49-F238E27FC236}">
                <a16:creationId xmlns:a16="http://schemas.microsoft.com/office/drawing/2014/main" xmlns="" id="{156D7235-ABA7-D73D-F028-CBFAB38D38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49338"/>
            <a:ext cx="12192000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6458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5">
            <a:extLst>
              <a:ext uri="{FF2B5EF4-FFF2-40B4-BE49-F238E27FC236}">
                <a16:creationId xmlns:a16="http://schemas.microsoft.com/office/drawing/2014/main" xmlns="" id="{64850835-FBBF-C96B-508D-5F10B7A93E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53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6">
            <a:extLst>
              <a:ext uri="{FF2B5EF4-FFF2-40B4-BE49-F238E27FC236}">
                <a16:creationId xmlns:a16="http://schemas.microsoft.com/office/drawing/2014/main" xmlns="" id="{F4526B1E-2698-863C-3803-A28FCD561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5348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7">
            <a:extLst>
              <a:ext uri="{FF2B5EF4-FFF2-40B4-BE49-F238E27FC236}">
                <a16:creationId xmlns:a16="http://schemas.microsoft.com/office/drawing/2014/main" xmlns="" id="{86F8ED5A-47CE-A965-6F96-B2FFC35CA9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4850"/>
            <a:ext cx="12192000" cy="54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8624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8">
            <a:extLst>
              <a:ext uri="{FF2B5EF4-FFF2-40B4-BE49-F238E27FC236}">
                <a16:creationId xmlns:a16="http://schemas.microsoft.com/office/drawing/2014/main" xmlns="" id="{EC7DD394-052C-4886-3BDB-1E21A54CB0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22413"/>
            <a:ext cx="12192000" cy="38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2105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19">
            <a:extLst>
              <a:ext uri="{FF2B5EF4-FFF2-40B4-BE49-F238E27FC236}">
                <a16:creationId xmlns:a16="http://schemas.microsoft.com/office/drawing/2014/main" xmlns="" id="{4E10916C-53DF-DF5C-0A1B-6D0340FCC1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84313"/>
            <a:ext cx="12192000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8183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0">
            <a:extLst>
              <a:ext uri="{FF2B5EF4-FFF2-40B4-BE49-F238E27FC236}">
                <a16:creationId xmlns:a16="http://schemas.microsoft.com/office/drawing/2014/main" xmlns="" id="{D380C3A4-95CD-C564-F88F-C732376F86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6825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1">
            <a:extLst>
              <a:ext uri="{FF2B5EF4-FFF2-40B4-BE49-F238E27FC236}">
                <a16:creationId xmlns:a16="http://schemas.microsoft.com/office/drawing/2014/main" xmlns="" id="{3DC4F6A3-AAE3-412A-3897-40CF1F546F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428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5">
            <a:extLst>
              <a:ext uri="{FF2B5EF4-FFF2-40B4-BE49-F238E27FC236}">
                <a16:creationId xmlns:a16="http://schemas.microsoft.com/office/drawing/2014/main" xmlns="" id="{01D16895-C743-C109-5255-D303FF273B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7762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2">
            <a:extLst>
              <a:ext uri="{FF2B5EF4-FFF2-40B4-BE49-F238E27FC236}">
                <a16:creationId xmlns:a16="http://schemas.microsoft.com/office/drawing/2014/main" xmlns="" id="{66544CD0-00DF-5864-39D5-FAB59E3244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5763"/>
            <a:ext cx="12192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4886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3">
            <a:extLst>
              <a:ext uri="{FF2B5EF4-FFF2-40B4-BE49-F238E27FC236}">
                <a16:creationId xmlns:a16="http://schemas.microsoft.com/office/drawing/2014/main" xmlns="" id="{BC493883-D5E5-65BB-EF82-03904E0AFF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6743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4">
            <a:extLst>
              <a:ext uri="{FF2B5EF4-FFF2-40B4-BE49-F238E27FC236}">
                <a16:creationId xmlns:a16="http://schemas.microsoft.com/office/drawing/2014/main" xmlns="" id="{C1B531F8-88F2-EA6A-2DFA-7FE3BD04D7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3009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5">
            <a:extLst>
              <a:ext uri="{FF2B5EF4-FFF2-40B4-BE49-F238E27FC236}">
                <a16:creationId xmlns:a16="http://schemas.microsoft.com/office/drawing/2014/main" xmlns="" id="{EEEE9A20-67A1-8F62-87E1-78F212BA6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9124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7">
            <a:extLst>
              <a:ext uri="{FF2B5EF4-FFF2-40B4-BE49-F238E27FC236}">
                <a16:creationId xmlns:a16="http://schemas.microsoft.com/office/drawing/2014/main" xmlns="" id="{E92888B4-D005-CCFD-49CF-70F03870C2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97025"/>
            <a:ext cx="12192000" cy="3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0918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8">
            <a:extLst>
              <a:ext uri="{FF2B5EF4-FFF2-40B4-BE49-F238E27FC236}">
                <a16:creationId xmlns:a16="http://schemas.microsoft.com/office/drawing/2014/main" xmlns="" id="{4A462F93-5C02-97D9-0CE9-E30142CF3A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6835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2623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29">
            <a:extLst>
              <a:ext uri="{FF2B5EF4-FFF2-40B4-BE49-F238E27FC236}">
                <a16:creationId xmlns:a16="http://schemas.microsoft.com/office/drawing/2014/main" xmlns="" id="{5B395CB9-B1F8-1405-F3D3-05B4CD85B8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245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0">
            <a:extLst>
              <a:ext uri="{FF2B5EF4-FFF2-40B4-BE49-F238E27FC236}">
                <a16:creationId xmlns:a16="http://schemas.microsoft.com/office/drawing/2014/main" xmlns="" id="{0FA605D6-3646-FA7A-1E6E-2DFBD1E57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8613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1426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1">
            <a:extLst>
              <a:ext uri="{FF2B5EF4-FFF2-40B4-BE49-F238E27FC236}">
                <a16:creationId xmlns:a16="http://schemas.microsoft.com/office/drawing/2014/main" xmlns="" id="{5632E6C8-C13E-2D4C-AA8A-794900A7D7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7338"/>
            <a:ext cx="12192000" cy="62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557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2">
            <a:extLst>
              <a:ext uri="{FF2B5EF4-FFF2-40B4-BE49-F238E27FC236}">
                <a16:creationId xmlns:a16="http://schemas.microsoft.com/office/drawing/2014/main" xmlns="" id="{F8AB9F53-8E9F-486D-39BA-C8BBA535E4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887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6">
            <a:extLst>
              <a:ext uri="{FF2B5EF4-FFF2-40B4-BE49-F238E27FC236}">
                <a16:creationId xmlns:a16="http://schemas.microsoft.com/office/drawing/2014/main" xmlns="" id="{DEAFA666-03C3-A382-628D-84E8C91103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93104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3">
            <a:extLst>
              <a:ext uri="{FF2B5EF4-FFF2-40B4-BE49-F238E27FC236}">
                <a16:creationId xmlns:a16="http://schemas.microsoft.com/office/drawing/2014/main" xmlns="" id="{DA798F8F-2DB0-B3B2-991F-B9F2717B07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141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2_page-0034">
            <a:extLst>
              <a:ext uri="{FF2B5EF4-FFF2-40B4-BE49-F238E27FC236}">
                <a16:creationId xmlns:a16="http://schemas.microsoft.com/office/drawing/2014/main" xmlns="" id="{5E035B92-911D-110C-BA1D-F13359ED02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74763"/>
            <a:ext cx="1219200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501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01E28F3-C9FE-272C-F040-8F7AB6E04F2B}"/>
              </a:ext>
            </a:extLst>
          </p:cNvPr>
          <p:cNvSpPr txBox="1"/>
          <p:nvPr/>
        </p:nvSpPr>
        <p:spPr>
          <a:xfrm>
            <a:off x="616632" y="1252024"/>
            <a:ext cx="102436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Create the students table</a:t>
            </a:r>
          </a:p>
          <a:p>
            <a:r>
              <a:rPr lang="en-US" dirty="0"/>
              <a:t>CREATE TABLE students (</a:t>
            </a:r>
          </a:p>
          <a:p>
            <a:r>
              <a:rPr lang="en-US" dirty="0"/>
              <a:t>    </a:t>
            </a:r>
            <a:r>
              <a:rPr lang="en-US" dirty="0" err="1"/>
              <a:t>student_id</a:t>
            </a:r>
            <a:r>
              <a:rPr lang="en-US" dirty="0"/>
              <a:t> INT PRIMARY KEY,</a:t>
            </a:r>
          </a:p>
          <a:p>
            <a:r>
              <a:rPr lang="en-US" dirty="0"/>
              <a:t>    subject VARCHAR(50),</a:t>
            </a:r>
          </a:p>
          <a:p>
            <a:r>
              <a:rPr lang="en-US" dirty="0"/>
              <a:t>    score INT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-- Insert some sample data into the students table</a:t>
            </a:r>
          </a:p>
          <a:p>
            <a:r>
              <a:rPr lang="en-US" dirty="0"/>
              <a:t>INSERT INTO students (  </a:t>
            </a:r>
            <a:r>
              <a:rPr lang="en-US" dirty="0" err="1"/>
              <a:t>student_id,subject</a:t>
            </a:r>
            <a:r>
              <a:rPr lang="en-US" dirty="0"/>
              <a:t>, score)</a:t>
            </a:r>
          </a:p>
          <a:p>
            <a:r>
              <a:rPr lang="en-US" dirty="0"/>
              <a:t>VALUES</a:t>
            </a:r>
          </a:p>
          <a:p>
            <a:r>
              <a:rPr lang="en-US" dirty="0"/>
              <a:t>    (1, 'Math', 85),</a:t>
            </a:r>
          </a:p>
          <a:p>
            <a:r>
              <a:rPr lang="en-US" dirty="0"/>
              <a:t>    (2, 'Math', 92),</a:t>
            </a:r>
          </a:p>
          <a:p>
            <a:r>
              <a:rPr lang="en-US" dirty="0"/>
              <a:t>    (3, 'Math', 78),</a:t>
            </a:r>
          </a:p>
          <a:p>
            <a:r>
              <a:rPr lang="en-US" dirty="0"/>
              <a:t>    (4, 'Math', 92),</a:t>
            </a:r>
          </a:p>
          <a:p>
            <a:r>
              <a:rPr lang="en-US" dirty="0"/>
              <a:t>    (5, 'Science', 75),</a:t>
            </a:r>
          </a:p>
          <a:p>
            <a:r>
              <a:rPr lang="en-US" dirty="0"/>
              <a:t>    (6, 'Science', 88),</a:t>
            </a:r>
          </a:p>
          <a:p>
            <a:r>
              <a:rPr lang="en-US" dirty="0"/>
              <a:t>    (7,'Science', 75),</a:t>
            </a:r>
          </a:p>
          <a:p>
            <a:r>
              <a:rPr lang="en-US" dirty="0"/>
              <a:t>    (8,'Science', 92);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625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Row number, Rank number, Dense Rank:</a:t>
            </a:r>
          </a:p>
        </p:txBody>
      </p:sp>
    </p:spTree>
    <p:extLst>
      <p:ext uri="{BB962C8B-B14F-4D97-AF65-F5344CB8AC3E}">
        <p14:creationId xmlns:p14="http://schemas.microsoft.com/office/powerpoint/2010/main" xmlns="" val="558174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Dense Rank: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616632" y="1696489"/>
            <a:ext cx="78931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-- Using DENSE_RANK</a:t>
            </a:r>
          </a:p>
          <a:p>
            <a:r>
              <a:rPr lang="en-US" sz="2800" dirty="0"/>
              <a:t>SELECT</a:t>
            </a:r>
          </a:p>
          <a:p>
            <a:r>
              <a:rPr lang="en-US" sz="2800" dirty="0"/>
              <a:t>    subject,</a:t>
            </a:r>
          </a:p>
          <a:p>
            <a:r>
              <a:rPr lang="en-US" sz="2800" dirty="0"/>
              <a:t>    score,</a:t>
            </a:r>
          </a:p>
          <a:p>
            <a:r>
              <a:rPr lang="en-US" sz="2800" dirty="0"/>
              <a:t>    DENSE_RANK() OVER (PARTITION BY subject ORDER BY score DESC) AS </a:t>
            </a:r>
            <a:r>
              <a:rPr lang="en-US" sz="2800" dirty="0" err="1"/>
              <a:t>dense_rank</a:t>
            </a:r>
            <a:endParaRPr lang="en-US" sz="2800" dirty="0"/>
          </a:p>
          <a:p>
            <a:r>
              <a:rPr lang="en-US" sz="2800" dirty="0"/>
              <a:t>FROM students1;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627224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Rank: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-- Using RANK</a:t>
            </a:r>
          </a:p>
          <a:p>
            <a:r>
              <a:rPr lang="en-US" sz="2800" dirty="0"/>
              <a:t>SELECT</a:t>
            </a:r>
          </a:p>
          <a:p>
            <a:r>
              <a:rPr lang="en-US" sz="2800" dirty="0"/>
              <a:t>    subject,</a:t>
            </a:r>
          </a:p>
          <a:p>
            <a:r>
              <a:rPr lang="en-US" sz="2800" dirty="0"/>
              <a:t>    score,</a:t>
            </a:r>
          </a:p>
          <a:p>
            <a:r>
              <a:rPr lang="en-US" sz="2800" dirty="0"/>
              <a:t>    RANK() OVER (PARTITION BY subject ORDER BY score DESC) AS rank</a:t>
            </a:r>
          </a:p>
          <a:p>
            <a:r>
              <a:rPr lang="en-US" sz="2800" dirty="0"/>
              <a:t>FROM students1;</a:t>
            </a:r>
          </a:p>
        </p:txBody>
      </p:sp>
    </p:spTree>
    <p:extLst>
      <p:ext uri="{BB962C8B-B14F-4D97-AF65-F5344CB8AC3E}">
        <p14:creationId xmlns:p14="http://schemas.microsoft.com/office/powerpoint/2010/main" xmlns="" val="2053955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2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/>
              <a:t>Row_number</a:t>
            </a:r>
            <a:r>
              <a:rPr lang="en-US" sz="2800" b="1" u="sng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-- Using ROW_NUMBER</a:t>
            </a:r>
          </a:p>
          <a:p>
            <a:r>
              <a:rPr lang="en-US" sz="2800" dirty="0"/>
              <a:t>SELECT</a:t>
            </a:r>
          </a:p>
          <a:p>
            <a:r>
              <a:rPr lang="en-US" sz="2800" dirty="0"/>
              <a:t>    subject,</a:t>
            </a:r>
          </a:p>
          <a:p>
            <a:r>
              <a:rPr lang="en-US" sz="2800" dirty="0"/>
              <a:t>    score,</a:t>
            </a:r>
          </a:p>
          <a:p>
            <a:r>
              <a:rPr lang="en-US" sz="2800" dirty="0"/>
              <a:t>    ROW_NUMBER() OVER (PARTITION BY subject ORDER BY score DESC) AS </a:t>
            </a:r>
            <a:r>
              <a:rPr lang="en-US" sz="2800" dirty="0" err="1"/>
              <a:t>row_number</a:t>
            </a:r>
            <a:endParaRPr lang="en-US" sz="2800" dirty="0"/>
          </a:p>
          <a:p>
            <a:r>
              <a:rPr lang="en-US" sz="2800" dirty="0"/>
              <a:t>FROM students1;</a:t>
            </a:r>
          </a:p>
        </p:txBody>
      </p:sp>
    </p:spTree>
    <p:extLst>
      <p:ext uri="{BB962C8B-B14F-4D97-AF65-F5344CB8AC3E}">
        <p14:creationId xmlns:p14="http://schemas.microsoft.com/office/powerpoint/2010/main" xmlns="" val="877767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Lead: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  <a:r>
              <a:rPr lang="en-US" sz="3200" dirty="0" err="1"/>
              <a:t>emp_id</a:t>
            </a:r>
            <a:r>
              <a:rPr lang="en-US" sz="3200" dirty="0"/>
              <a:t>, </a:t>
            </a:r>
            <a:r>
              <a:rPr lang="en-US" sz="3200" dirty="0" err="1"/>
              <a:t>first_name</a:t>
            </a:r>
            <a:r>
              <a:rPr lang="en-US" sz="3200" dirty="0"/>
              <a:t>, salary,</a:t>
            </a:r>
          </a:p>
          <a:p>
            <a:r>
              <a:rPr lang="en-US" sz="3200" dirty="0"/>
              <a:t>lead(salary) over (order by </a:t>
            </a:r>
            <a:r>
              <a:rPr lang="en-US" sz="3200" dirty="0" err="1"/>
              <a:t>emp_id</a:t>
            </a:r>
            <a:r>
              <a:rPr lang="en-US" sz="3200" dirty="0"/>
              <a:t>) as </a:t>
            </a:r>
            <a:r>
              <a:rPr lang="en-US" sz="3200" dirty="0" err="1"/>
              <a:t>next_salary</a:t>
            </a:r>
            <a:endParaRPr lang="en-US" sz="3200" dirty="0"/>
          </a:p>
          <a:p>
            <a:r>
              <a:rPr lang="en-US" sz="3200" dirty="0"/>
              <a:t>from Employees1</a:t>
            </a:r>
          </a:p>
        </p:txBody>
      </p:sp>
    </p:spTree>
    <p:extLst>
      <p:ext uri="{BB962C8B-B14F-4D97-AF65-F5344CB8AC3E}">
        <p14:creationId xmlns:p14="http://schemas.microsoft.com/office/powerpoint/2010/main" xmlns="" val="162005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Lag: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894468" y="1809031"/>
            <a:ext cx="7893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</a:t>
            </a:r>
            <a:r>
              <a:rPr lang="en-US" sz="2800" dirty="0" err="1"/>
              <a:t>emp_id</a:t>
            </a:r>
            <a:r>
              <a:rPr lang="en-US" sz="2800" dirty="0"/>
              <a:t>, </a:t>
            </a:r>
            <a:r>
              <a:rPr lang="en-US" sz="2800" dirty="0" err="1"/>
              <a:t>first_name</a:t>
            </a:r>
            <a:r>
              <a:rPr lang="en-US" sz="2800" dirty="0"/>
              <a:t>, salary,</a:t>
            </a:r>
          </a:p>
          <a:p>
            <a:r>
              <a:rPr lang="en-US" sz="2800" dirty="0"/>
              <a:t>lag(salary) over (order by </a:t>
            </a:r>
            <a:r>
              <a:rPr lang="en-US" sz="2800" dirty="0" err="1"/>
              <a:t>emp_id</a:t>
            </a:r>
            <a:r>
              <a:rPr lang="en-US" sz="2800" dirty="0"/>
              <a:t>) as </a:t>
            </a:r>
            <a:r>
              <a:rPr lang="en-US" sz="2800" dirty="0" err="1"/>
              <a:t>next_salary</a:t>
            </a:r>
            <a:endParaRPr lang="en-US" sz="2800" dirty="0"/>
          </a:p>
          <a:p>
            <a:r>
              <a:rPr lang="en-US" sz="2800" dirty="0"/>
              <a:t>from Employees1</a:t>
            </a:r>
          </a:p>
        </p:txBody>
      </p:sp>
    </p:spTree>
    <p:extLst>
      <p:ext uri="{BB962C8B-B14F-4D97-AF65-F5344CB8AC3E}">
        <p14:creationId xmlns:p14="http://schemas.microsoft.com/office/powerpoint/2010/main" xmlns="" val="706541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510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Rank case over:</a:t>
            </a:r>
            <a:endParaRPr lang="en-US" sz="28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655708" y="1245151"/>
            <a:ext cx="789315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Write a SQL query to get the details of employee from each dept whose salary is second highest in that particular department.</a:t>
            </a:r>
          </a:p>
          <a:p>
            <a:endParaRPr lang="en-US" sz="1000" dirty="0" smtClean="0"/>
          </a:p>
          <a:p>
            <a:r>
              <a:rPr lang="en-US" sz="1000" dirty="0" smtClean="0"/>
              <a:t>Given Data:</a:t>
            </a:r>
          </a:p>
          <a:p>
            <a:endParaRPr lang="en-US" sz="1000" dirty="0" smtClean="0"/>
          </a:p>
          <a:p>
            <a:r>
              <a:rPr lang="en-US" sz="1000" dirty="0" smtClean="0"/>
              <a:t>We need to create the table</a:t>
            </a:r>
          </a:p>
          <a:p>
            <a:r>
              <a:rPr lang="en-US" sz="1000" dirty="0" smtClean="0"/>
              <a:t>CREATE TABLE Employees (</a:t>
            </a:r>
            <a:br>
              <a:rPr lang="en-US" sz="1000" dirty="0" smtClean="0"/>
            </a:br>
            <a:r>
              <a:rPr lang="en-US" sz="1000" dirty="0" err="1" smtClean="0"/>
              <a:t>Emp_id</a:t>
            </a:r>
            <a:r>
              <a:rPr lang="en-US" sz="1000" dirty="0" smtClean="0"/>
              <a:t> INT PRIMARY KEY,</a:t>
            </a:r>
            <a:br>
              <a:rPr lang="en-US" sz="1000" dirty="0" smtClean="0"/>
            </a:br>
            <a:r>
              <a:rPr lang="en-US" sz="1000" dirty="0" err="1" smtClean="0"/>
              <a:t>Emp_Name</a:t>
            </a:r>
            <a:r>
              <a:rPr lang="en-US" sz="1000" dirty="0" smtClean="0"/>
              <a:t> VARCHAR(50),</a:t>
            </a:r>
            <a:br>
              <a:rPr lang="en-US" sz="1000" dirty="0" smtClean="0"/>
            </a:br>
            <a:r>
              <a:rPr lang="en-US" sz="1000" dirty="0" err="1" smtClean="0"/>
              <a:t>Dept_id</a:t>
            </a:r>
            <a:r>
              <a:rPr lang="en-US" sz="1000" dirty="0" smtClean="0"/>
              <a:t> INT,</a:t>
            </a:r>
            <a:br>
              <a:rPr lang="en-US" sz="1000" dirty="0" smtClean="0"/>
            </a:br>
            <a:r>
              <a:rPr lang="en-US" sz="1000" dirty="0" smtClean="0"/>
              <a:t>Salary DECIMAL(10, 2)</a:t>
            </a:r>
            <a:br>
              <a:rPr lang="en-US" sz="1000" dirty="0" smtClean="0"/>
            </a:br>
            <a:r>
              <a:rPr lang="en-US" sz="1000" dirty="0" smtClean="0"/>
              <a:t>);2. We will now insert the data into table</a:t>
            </a:r>
          </a:p>
          <a:p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(1, 'Sid', 1, 20000);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(2, 'Jack', 2, 9000);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(3, 'Eden', 1, 10000);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(4, 'Evan', 3, 8000);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(5, 'Adam', 2, 25000);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(6, 'Kate', 2, 6000);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(7, 'Leo', 3, 30000);</a:t>
            </a:r>
            <a:br>
              <a:rPr lang="en-US" sz="1000" dirty="0" smtClean="0"/>
            </a:br>
            <a:r>
              <a:rPr lang="en-US" sz="1000" dirty="0" smtClean="0"/>
              <a:t>INSERT INTO Employees (</a:t>
            </a:r>
            <a:r>
              <a:rPr lang="en-US" sz="1000" dirty="0" err="1" smtClean="0"/>
              <a:t>Emp_id</a:t>
            </a:r>
            <a:r>
              <a:rPr lang="en-US" sz="1000" dirty="0" smtClean="0"/>
              <a:t>,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,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, Salary) VALUES (8, '</a:t>
            </a:r>
            <a:r>
              <a:rPr lang="en-US" sz="1000" dirty="0" err="1" smtClean="0"/>
              <a:t>Zumpa</a:t>
            </a:r>
            <a:r>
              <a:rPr lang="en-US" sz="1000" dirty="0" smtClean="0"/>
              <a:t>', 1, 3000);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7065411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C7C694-CB70-DA34-770F-68D5F789BDDD}"/>
              </a:ext>
            </a:extLst>
          </p:cNvPr>
          <p:cNvSpPr txBox="1"/>
          <p:nvPr/>
        </p:nvSpPr>
        <p:spPr>
          <a:xfrm>
            <a:off x="655708" y="1245151"/>
            <a:ext cx="78931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Write a SQL query to get the details of employee from each dept whose salary is second highest in that particular department.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with </a:t>
            </a:r>
            <a:r>
              <a:rPr lang="en-US" sz="1000" dirty="0" err="1" smtClean="0"/>
              <a:t>cte</a:t>
            </a:r>
            <a:r>
              <a:rPr lang="en-US" sz="1000" dirty="0" smtClean="0"/>
              <a:t> as (</a:t>
            </a:r>
          </a:p>
          <a:p>
            <a:r>
              <a:rPr lang="en-US" sz="1000" dirty="0" smtClean="0"/>
              <a:t>Select </a:t>
            </a:r>
            <a:r>
              <a:rPr lang="en-US" sz="1000" dirty="0" err="1" smtClean="0"/>
              <a:t>Emp_name</a:t>
            </a:r>
            <a:r>
              <a:rPr lang="en-US" sz="1000" dirty="0" smtClean="0"/>
              <a:t> , Salary ,</a:t>
            </a:r>
          </a:p>
          <a:p>
            <a:r>
              <a:rPr lang="en-US" sz="1000" dirty="0" smtClean="0"/>
              <a:t>Rank() over (partition by </a:t>
            </a:r>
            <a:r>
              <a:rPr lang="en-US" sz="1000" dirty="0" err="1" smtClean="0"/>
              <a:t>dept_id</a:t>
            </a:r>
            <a:r>
              <a:rPr lang="en-US" sz="1000" dirty="0" smtClean="0"/>
              <a:t> order by salary </a:t>
            </a:r>
            <a:r>
              <a:rPr lang="en-US" sz="1000" dirty="0" err="1" smtClean="0"/>
              <a:t>desc</a:t>
            </a:r>
            <a:r>
              <a:rPr lang="en-US" sz="1000" dirty="0" smtClean="0"/>
              <a:t>) as </a:t>
            </a:r>
            <a:r>
              <a:rPr lang="en-US" sz="1000" dirty="0" err="1" smtClean="0"/>
              <a:t>emprank</a:t>
            </a:r>
            <a:r>
              <a:rPr lang="en-US" sz="1000" dirty="0" smtClean="0"/>
              <a:t> from employees_)</a:t>
            </a:r>
          </a:p>
          <a:p>
            <a:r>
              <a:rPr lang="en-US" sz="1000" dirty="0" smtClean="0"/>
              <a:t>select * from </a:t>
            </a:r>
            <a:r>
              <a:rPr lang="en-US" sz="1000" dirty="0" err="1" smtClean="0"/>
              <a:t>cte</a:t>
            </a:r>
            <a:r>
              <a:rPr lang="en-US" sz="1000" dirty="0" smtClean="0"/>
              <a:t> where </a:t>
            </a:r>
            <a:r>
              <a:rPr lang="en-US" sz="1000" dirty="0" err="1" smtClean="0"/>
              <a:t>emprank</a:t>
            </a:r>
            <a:r>
              <a:rPr lang="en-US" sz="1000" dirty="0" smtClean="0"/>
              <a:t>=2;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A00750-BA14-12C3-8505-AAB0B5EE8AAA}"/>
              </a:ext>
            </a:extLst>
          </p:cNvPr>
          <p:cNvSpPr txBox="1"/>
          <p:nvPr/>
        </p:nvSpPr>
        <p:spPr>
          <a:xfrm>
            <a:off x="616632" y="490026"/>
            <a:ext cx="2510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Rank case over: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xmlns="" val="70654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7">
            <a:extLst>
              <a:ext uri="{FF2B5EF4-FFF2-40B4-BE49-F238E27FC236}">
                <a16:creationId xmlns:a16="http://schemas.microsoft.com/office/drawing/2014/main" xmlns="" id="{1BE99557-114D-E5F1-9F9A-E9688D8F88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91522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13A0ED-91F0-2DE7-7A57-E60BD196F3B0}"/>
              </a:ext>
            </a:extLst>
          </p:cNvPr>
          <p:cNvSpPr txBox="1"/>
          <p:nvPr/>
        </p:nvSpPr>
        <p:spPr>
          <a:xfrm>
            <a:off x="520504" y="3573194"/>
            <a:ext cx="1009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https://github.com/ndleah/8-Week-SQL-Challenge/blob/main/Case%20Study%20%234%20-%20Data%20Bank/README.md#dataset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277387-D44F-5AAC-5682-1DA8C086DF85}"/>
              </a:ext>
            </a:extLst>
          </p:cNvPr>
          <p:cNvSpPr txBox="1"/>
          <p:nvPr/>
        </p:nvSpPr>
        <p:spPr>
          <a:xfrm>
            <a:off x="1139483" y="302455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6F4498D-C88A-2B7C-1F78-32FCD1F46766}"/>
              </a:ext>
            </a:extLst>
          </p:cNvPr>
          <p:cNvSpPr txBox="1"/>
          <p:nvPr/>
        </p:nvSpPr>
        <p:spPr>
          <a:xfrm>
            <a:off x="4235623" y="492369"/>
            <a:ext cx="2666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-system-ui"/>
              </a:rPr>
              <a:t>Case Study #4 - Data Bank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A7640A-19C8-83B0-8A41-F5484F68EF77}"/>
              </a:ext>
            </a:extLst>
          </p:cNvPr>
          <p:cNvSpPr txBox="1"/>
          <p:nvPr/>
        </p:nvSpPr>
        <p:spPr>
          <a:xfrm>
            <a:off x="604629" y="1894281"/>
            <a:ext cx="3630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https://8weeksqlchallenge.com/case-study-4/</a:t>
            </a:r>
          </a:p>
        </p:txBody>
      </p:sp>
    </p:spTree>
    <p:extLst>
      <p:ext uri="{BB962C8B-B14F-4D97-AF65-F5344CB8AC3E}">
        <p14:creationId xmlns:p14="http://schemas.microsoft.com/office/powerpoint/2010/main" xmlns="" val="1210567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277387-D44F-5AAC-5682-1DA8C086DF85}"/>
              </a:ext>
            </a:extLst>
          </p:cNvPr>
          <p:cNvSpPr txBox="1"/>
          <p:nvPr/>
        </p:nvSpPr>
        <p:spPr>
          <a:xfrm>
            <a:off x="1177583" y="1889174"/>
            <a:ext cx="48597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* from Employees</a:t>
            </a:r>
          </a:p>
          <a:p>
            <a:endParaRPr lang="en-US" dirty="0" smtClean="0"/>
          </a:p>
          <a:p>
            <a:r>
              <a:rPr lang="en-US" dirty="0" smtClean="0"/>
              <a:t>-- </a:t>
            </a:r>
            <a:r>
              <a:rPr lang="en-US" dirty="0" err="1" smtClean="0"/>
              <a:t>scaler</a:t>
            </a:r>
            <a:r>
              <a:rPr lang="en-US" dirty="0" smtClean="0"/>
              <a:t> function</a:t>
            </a:r>
          </a:p>
          <a:p>
            <a:r>
              <a:rPr lang="en-US" dirty="0" smtClean="0"/>
              <a:t>create function </a:t>
            </a:r>
            <a:r>
              <a:rPr lang="en-US" dirty="0" err="1" smtClean="0"/>
              <a:t>add_five_value</a:t>
            </a:r>
            <a:r>
              <a:rPr lang="en-US" dirty="0" smtClean="0"/>
              <a:t>(@num as </a:t>
            </a:r>
            <a:r>
              <a:rPr lang="en-US" dirty="0" err="1" smtClean="0"/>
              <a:t>int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returns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begin</a:t>
            </a:r>
          </a:p>
          <a:p>
            <a:r>
              <a:rPr lang="en-US" dirty="0" smtClean="0"/>
              <a:t>return @num+5</a:t>
            </a:r>
          </a:p>
          <a:p>
            <a:r>
              <a:rPr lang="en-US" dirty="0" smtClean="0"/>
              <a:t>end </a:t>
            </a:r>
          </a:p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dirty="0" err="1" smtClean="0"/>
              <a:t>dbo.add_five_value</a:t>
            </a:r>
            <a:r>
              <a:rPr lang="en-US" dirty="0" smtClean="0"/>
              <a:t>(15) as </a:t>
            </a:r>
            <a:r>
              <a:rPr lang="en-US" dirty="0" err="1" smtClean="0"/>
              <a:t>function_output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6F4498D-C88A-2B7C-1F78-32FCD1F46766}"/>
              </a:ext>
            </a:extLst>
          </p:cNvPr>
          <p:cNvSpPr txBox="1"/>
          <p:nvPr/>
        </p:nvSpPr>
        <p:spPr>
          <a:xfrm>
            <a:off x="4235623" y="492369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 smtClean="0">
                <a:effectLst/>
                <a:latin typeface="-system-ui"/>
              </a:rPr>
              <a:t>Function returning value/rows in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0567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277387-D44F-5AAC-5682-1DA8C086DF85}"/>
              </a:ext>
            </a:extLst>
          </p:cNvPr>
          <p:cNvSpPr txBox="1"/>
          <p:nvPr/>
        </p:nvSpPr>
        <p:spPr>
          <a:xfrm>
            <a:off x="1177582" y="1889174"/>
            <a:ext cx="67091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* from Employees</a:t>
            </a:r>
          </a:p>
          <a:p>
            <a:endParaRPr lang="en-US" dirty="0" smtClean="0"/>
          </a:p>
          <a:p>
            <a:r>
              <a:rPr lang="en-US" dirty="0" smtClean="0"/>
              <a:t>-- </a:t>
            </a:r>
            <a:r>
              <a:rPr lang="en-US" dirty="0" err="1" smtClean="0"/>
              <a:t>scaler</a:t>
            </a:r>
            <a:r>
              <a:rPr lang="en-US" dirty="0" smtClean="0"/>
              <a:t> function</a:t>
            </a:r>
          </a:p>
          <a:p>
            <a:r>
              <a:rPr lang="en-US" dirty="0" smtClean="0"/>
              <a:t>create function </a:t>
            </a:r>
            <a:r>
              <a:rPr lang="en-US" dirty="0" err="1" smtClean="0"/>
              <a:t>add_five_table</a:t>
            </a:r>
            <a:r>
              <a:rPr lang="en-US" dirty="0" smtClean="0"/>
              <a:t>(@</a:t>
            </a:r>
            <a:r>
              <a:rPr lang="en-US" dirty="0" err="1" smtClean="0"/>
              <a:t>first_n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(20))</a:t>
            </a:r>
          </a:p>
          <a:p>
            <a:r>
              <a:rPr lang="en-US" dirty="0" smtClean="0"/>
              <a:t>returns table</a:t>
            </a:r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return </a:t>
            </a:r>
          </a:p>
          <a:p>
            <a:r>
              <a:rPr lang="en-US" dirty="0" smtClean="0"/>
              <a:t>select * from Employees where </a:t>
            </a:r>
            <a:r>
              <a:rPr lang="en-US" dirty="0" err="1" smtClean="0"/>
              <a:t>first_name</a:t>
            </a:r>
            <a:r>
              <a:rPr lang="en-US" dirty="0" smtClean="0"/>
              <a:t>=@</a:t>
            </a:r>
            <a:r>
              <a:rPr lang="en-US" dirty="0" err="1" smtClean="0"/>
              <a:t>first_n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select * from </a:t>
            </a:r>
            <a:r>
              <a:rPr lang="en-US" dirty="0" err="1" smtClean="0"/>
              <a:t>dbo.add_five_table</a:t>
            </a:r>
            <a:r>
              <a:rPr lang="en-US" dirty="0" smtClean="0"/>
              <a:t>('</a:t>
            </a:r>
            <a:r>
              <a:rPr lang="en-US" dirty="0" err="1" smtClean="0"/>
              <a:t>Sachin</a:t>
            </a:r>
            <a:r>
              <a:rPr lang="en-US" dirty="0" smtClean="0"/>
              <a:t>')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6F4498D-C88A-2B7C-1F78-32FCD1F46766}"/>
              </a:ext>
            </a:extLst>
          </p:cNvPr>
          <p:cNvSpPr txBox="1"/>
          <p:nvPr/>
        </p:nvSpPr>
        <p:spPr>
          <a:xfrm>
            <a:off x="4235623" y="49236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 smtClean="0">
                <a:effectLst/>
                <a:latin typeface="-system-ui"/>
              </a:rPr>
              <a:t>Function returning table in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0567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277387-D44F-5AAC-5682-1DA8C086DF85}"/>
              </a:ext>
            </a:extLst>
          </p:cNvPr>
          <p:cNvSpPr txBox="1"/>
          <p:nvPr/>
        </p:nvSpPr>
        <p:spPr>
          <a:xfrm>
            <a:off x="1177582" y="1889174"/>
            <a:ext cx="59928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function sachin3(@num1 int,@num2 </a:t>
            </a:r>
            <a:r>
              <a:rPr lang="en-US" dirty="0" err="1" smtClean="0"/>
              <a:t>int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returns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begin</a:t>
            </a:r>
          </a:p>
          <a:p>
            <a:r>
              <a:rPr lang="en-US" dirty="0" smtClean="0"/>
              <a:t>declare @result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set @result =@num1+@num2 </a:t>
            </a:r>
          </a:p>
          <a:p>
            <a:r>
              <a:rPr lang="en-US" dirty="0" smtClean="0"/>
              <a:t>return @result </a:t>
            </a:r>
          </a:p>
          <a:p>
            <a:r>
              <a:rPr lang="en-US" dirty="0" smtClean="0"/>
              <a:t>end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select dbo.sachin3(15,35) </a:t>
            </a:r>
          </a:p>
          <a:p>
            <a:endParaRPr lang="en-US" dirty="0" smtClean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6F4498D-C88A-2B7C-1F78-32FCD1F46766}"/>
              </a:ext>
            </a:extLst>
          </p:cNvPr>
          <p:cNvSpPr txBox="1"/>
          <p:nvPr/>
        </p:nvSpPr>
        <p:spPr>
          <a:xfrm>
            <a:off x="4235623" y="492369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 smtClean="0">
                <a:effectLst/>
                <a:latin typeface="-system-ui"/>
              </a:rPr>
              <a:t>Function for custom </a:t>
            </a:r>
            <a:r>
              <a:rPr lang="en-US" b="1" i="0" dirty="0" err="1" smtClean="0">
                <a:effectLst/>
                <a:latin typeface="-system-ui"/>
              </a:rPr>
              <a:t>mathmatical</a:t>
            </a:r>
            <a:r>
              <a:rPr lang="en-US" b="1" i="0" dirty="0" smtClean="0">
                <a:effectLst/>
                <a:latin typeface="-system-ui"/>
              </a:rPr>
              <a:t> </a:t>
            </a:r>
            <a:r>
              <a:rPr lang="en-US" b="1" i="0" smtClean="0">
                <a:effectLst/>
                <a:latin typeface="-system-ui"/>
              </a:rPr>
              <a:t>opertaion </a:t>
            </a:r>
            <a:r>
              <a:rPr lang="en-US" b="1" i="0" dirty="0" smtClean="0">
                <a:effectLst/>
                <a:latin typeface="-system-ui"/>
              </a:rPr>
              <a:t>in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0567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277387-D44F-5AAC-5682-1DA8C086DF85}"/>
              </a:ext>
            </a:extLst>
          </p:cNvPr>
          <p:cNvSpPr txBox="1"/>
          <p:nvPr/>
        </p:nvSpPr>
        <p:spPr>
          <a:xfrm>
            <a:off x="1177582" y="1889174"/>
            <a:ext cx="59928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TRIGGER </a:t>
            </a:r>
            <a:r>
              <a:rPr lang="en-US" dirty="0" err="1" smtClean="0"/>
              <a:t>trigAddStudentsKumar</a:t>
            </a:r>
            <a:endParaRPr lang="en-US" dirty="0" smtClean="0"/>
          </a:p>
          <a:p>
            <a:r>
              <a:rPr lang="en-US" dirty="0" smtClean="0"/>
              <a:t>ON [</a:t>
            </a:r>
            <a:r>
              <a:rPr lang="en-US" dirty="0" err="1" smtClean="0"/>
              <a:t>bhagwat</a:t>
            </a:r>
            <a:r>
              <a:rPr lang="en-US" dirty="0" smtClean="0"/>
              <a:t>].[</a:t>
            </a:r>
            <a:r>
              <a:rPr lang="en-US" dirty="0" err="1" smtClean="0"/>
              <a:t>dbo</a:t>
            </a:r>
            <a:r>
              <a:rPr lang="en-US" dirty="0" smtClean="0"/>
              <a:t>].[Employees]</a:t>
            </a:r>
          </a:p>
          <a:p>
            <a:r>
              <a:rPr lang="en-US" dirty="0" smtClean="0"/>
              <a:t>FOR INSERT</a:t>
            </a:r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DECLARE @</a:t>
            </a:r>
            <a:r>
              <a:rPr lang="en-US" dirty="0" err="1" smtClean="0"/>
              <a:t>Newname</a:t>
            </a:r>
            <a:r>
              <a:rPr lang="en-US" dirty="0" smtClean="0"/>
              <a:t> VARCHAR(100)</a:t>
            </a:r>
          </a:p>
          <a:p>
            <a:r>
              <a:rPr lang="en-US" dirty="0" smtClean="0"/>
              <a:t>SELECT @</a:t>
            </a:r>
            <a:r>
              <a:rPr lang="en-US" dirty="0" err="1" smtClean="0"/>
              <a:t>Newname</a:t>
            </a:r>
            <a:r>
              <a:rPr lang="en-US" dirty="0" smtClean="0"/>
              <a:t> =(SELECT department FROM INSERTED)</a:t>
            </a:r>
          </a:p>
          <a:p>
            <a:r>
              <a:rPr lang="en-US" dirty="0" smtClean="0"/>
              <a:t>PRINT 'THE STUDENT New ' + @</a:t>
            </a:r>
            <a:r>
              <a:rPr lang="en-US" dirty="0" err="1" smtClean="0"/>
              <a:t>Newname</a:t>
            </a:r>
            <a:r>
              <a:rPr lang="en-US" dirty="0" smtClean="0"/>
              <a:t> + ' IS ADDED.';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INTO [</a:t>
            </a:r>
            <a:r>
              <a:rPr lang="en-US" dirty="0" err="1" smtClean="0"/>
              <a:t>bhagwat</a:t>
            </a:r>
            <a:r>
              <a:rPr lang="en-US" dirty="0" smtClean="0"/>
              <a:t>].[</a:t>
            </a:r>
            <a:r>
              <a:rPr lang="en-US" dirty="0" err="1" smtClean="0"/>
              <a:t>dbo</a:t>
            </a:r>
            <a:r>
              <a:rPr lang="en-US" dirty="0" smtClean="0"/>
              <a:t>].[Employees]([</a:t>
            </a:r>
            <a:r>
              <a:rPr lang="en-US" dirty="0" err="1" smtClean="0"/>
              <a:t>emp_id</a:t>
            </a:r>
            <a:r>
              <a:rPr lang="en-US" dirty="0" smtClean="0"/>
              <a:t>],[department]) VALUES (871,'George Mathew');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6F4498D-C88A-2B7C-1F78-32FCD1F46766}"/>
              </a:ext>
            </a:extLst>
          </p:cNvPr>
          <p:cNvSpPr txBox="1"/>
          <p:nvPr/>
        </p:nvSpPr>
        <p:spPr>
          <a:xfrm>
            <a:off x="4235623" y="492369"/>
            <a:ext cx="318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 smtClean="0">
                <a:effectLst/>
                <a:latin typeface="-system-ui"/>
              </a:rPr>
              <a:t>Trigger Introduction </a:t>
            </a:r>
            <a:r>
              <a:rPr lang="en-US" b="1" i="0" dirty="0" smtClean="0">
                <a:effectLst/>
                <a:latin typeface="-system-ui"/>
              </a:rPr>
              <a:t>in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056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8">
            <a:extLst>
              <a:ext uri="{FF2B5EF4-FFF2-40B4-BE49-F238E27FC236}">
                <a16:creationId xmlns:a16="http://schemas.microsoft.com/office/drawing/2014/main" xmlns="" id="{3A3F7530-8C4D-3980-E7DC-5F29D94EFB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2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pter1_page-0009">
            <a:extLst>
              <a:ext uri="{FF2B5EF4-FFF2-40B4-BE49-F238E27FC236}">
                <a16:creationId xmlns:a16="http://schemas.microsoft.com/office/drawing/2014/main" xmlns="" id="{1E9243C2-E74C-05EA-8A69-F3D3E03EE0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565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542</Words>
  <Application>Microsoft Office PowerPoint</Application>
  <PresentationFormat>Custom</PresentationFormat>
  <Paragraphs>119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SQL  Day 7 Part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SQL Day 7 Part 2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 Day 7 Part 1</dc:title>
  <dc:creator>sachin saxena</dc:creator>
  <cp:lastModifiedBy>HP</cp:lastModifiedBy>
  <cp:revision>18</cp:revision>
  <dcterms:created xsi:type="dcterms:W3CDTF">2023-07-19T18:20:37Z</dcterms:created>
  <dcterms:modified xsi:type="dcterms:W3CDTF">2024-07-08T14:25:04Z</dcterms:modified>
</cp:coreProperties>
</file>